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908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800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5220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5885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8548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4676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2544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4209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925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127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291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122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432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517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759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046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470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9746E74-9407-47DE-8BFB-118C1988043B}" type="datetimeFigureOut">
              <a:rPr lang="hr-HR" smtClean="0"/>
              <a:t>7.2.2022.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395F-BAAD-409F-8C1B-0F38B69A51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4956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/3.0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kreativnaradionicabubamara.blogspot.com/2010/12/dekoracija-za-praznicni-sto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DDB800E-520A-41D6-9522-CA01C6E3B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Projekt 3.B razreda „Koliko nas ima</a:t>
            </a:r>
            <a:r>
              <a:rPr lang="hr-HR" sz="8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”</a:t>
            </a:r>
            <a:r>
              <a:rPr lang="en-US" sz="8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endParaRPr lang="en-US" sz="80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645ABEF-F2F1-494F-952B-806DE4078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505" y="4777380"/>
            <a:ext cx="10260990" cy="1209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b="0" i="0" kern="1200" cap="all">
                <a:solidFill>
                  <a:schemeClr val="bg2"/>
                </a:solidFill>
                <a:latin typeface="+mj-lt"/>
                <a:ea typeface="+mj-ea"/>
                <a:cs typeface="+mj-cs"/>
              </a:rPr>
              <a:t>Stvoren u on line nastavi</a:t>
            </a:r>
          </a:p>
          <a:p>
            <a:pPr algn="ctr">
              <a:lnSpc>
                <a:spcPct val="90000"/>
              </a:lnSpc>
            </a:pPr>
            <a:r>
              <a:rPr lang="en-US" b="0" i="0" kern="1200" cap="all">
                <a:solidFill>
                  <a:schemeClr val="bg2"/>
                </a:solidFill>
                <a:latin typeface="+mj-lt"/>
                <a:ea typeface="+mj-ea"/>
                <a:cs typeface="+mj-cs"/>
              </a:rPr>
              <a:t>Voditelj projekta: Učiteljica 3.b Anita Maras</a:t>
            </a:r>
          </a:p>
          <a:p>
            <a:pPr algn="ctr">
              <a:lnSpc>
                <a:spcPct val="90000"/>
              </a:lnSpc>
            </a:pPr>
            <a:r>
              <a:rPr lang="en-US" b="0" i="0" kern="1200" cap="all">
                <a:solidFill>
                  <a:schemeClr val="bg2"/>
                </a:solidFill>
                <a:latin typeface="+mj-lt"/>
                <a:ea typeface="+mj-ea"/>
                <a:cs typeface="+mj-cs"/>
              </a:rPr>
              <a:t>Analitičari : učenici 3.b razreda</a:t>
            </a:r>
            <a:endParaRPr lang="en-US" b="0" i="0" kern="1200" cap="all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8B85BA3-BACC-4230-B55D-359DEDE27D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93989" y="5918336"/>
            <a:ext cx="1499746" cy="1646063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34D64DFF-AAF4-4817-8526-34946EDCDD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992" y="5909004"/>
            <a:ext cx="1499746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32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38C07F-75EC-4F10-98D1-D8560387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</a:t>
            </a:r>
            <a:r>
              <a:rPr lang="hr-HR" sz="3200" dirty="0"/>
              <a:t>. Tabelarni prikaz  ukupnog broja učenika u OŠ Švarča, razlika prema spolu</a:t>
            </a:r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48172E18-518A-44F8-8603-53892CF24A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622393"/>
              </p:ext>
            </p:extLst>
          </p:nvPr>
        </p:nvGraphicFramePr>
        <p:xfrm>
          <a:off x="883328" y="1905523"/>
          <a:ext cx="5854824" cy="4526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943">
                  <a:extLst>
                    <a:ext uri="{9D8B030D-6E8A-4147-A177-3AD203B41FA5}">
                      <a16:colId xmlns:a16="http://schemas.microsoft.com/office/drawing/2014/main" val="2830898668"/>
                    </a:ext>
                  </a:extLst>
                </a:gridCol>
                <a:gridCol w="990568">
                  <a:extLst>
                    <a:ext uri="{9D8B030D-6E8A-4147-A177-3AD203B41FA5}">
                      <a16:colId xmlns:a16="http://schemas.microsoft.com/office/drawing/2014/main" val="4182256434"/>
                    </a:ext>
                  </a:extLst>
                </a:gridCol>
                <a:gridCol w="1454801">
                  <a:extLst>
                    <a:ext uri="{9D8B030D-6E8A-4147-A177-3AD203B41FA5}">
                      <a16:colId xmlns:a16="http://schemas.microsoft.com/office/drawing/2014/main" val="3640158713"/>
                    </a:ext>
                  </a:extLst>
                </a:gridCol>
                <a:gridCol w="2194512">
                  <a:extLst>
                    <a:ext uri="{9D8B030D-6E8A-4147-A177-3AD203B41FA5}">
                      <a16:colId xmlns:a16="http://schemas.microsoft.com/office/drawing/2014/main" val="6421984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Ukupno učenika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djevojčica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dječaka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242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596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173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430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415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2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31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095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03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Ukupno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319517"/>
                  </a:ext>
                </a:extLst>
              </a:tr>
            </a:tbl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46E900B8-6432-489E-8C1B-9135996C2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91337">
            <a:off x="7291864" y="2246493"/>
            <a:ext cx="4584589" cy="2755631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CEA98C1A-0F3E-46F5-BF2C-02D216E70D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2254" y="459927"/>
            <a:ext cx="1499746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42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67CA421-FA2B-47ED-A101-F8BBEBB29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7A8F88B-DB47-458E-873F-41511BDE4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2.U stupičastom prikazu prikaži ukupan broj dječaka i djevojčica</a:t>
            </a: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2425D82-CD5E-45A4-9542-70951E59F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1DB897-A621-4D5F-AC81-91199AC4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Rezervirano mjesto sadržaja 6">
            <a:extLst>
              <a:ext uri="{FF2B5EF4-FFF2-40B4-BE49-F238E27FC236}">
                <a16:creationId xmlns:a16="http://schemas.microsoft.com/office/drawing/2014/main" id="{64073504-03FB-4B13-9A77-E552B4956C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955392" y="1545583"/>
            <a:ext cx="6275584" cy="3772027"/>
          </a:xfrm>
          <a:prstGeom prst="rect">
            <a:avLst/>
          </a:prstGeom>
          <a:effectLst/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CA32F0A-D015-48B7-AAD0-8E746A0BB7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40641" y="5069250"/>
            <a:ext cx="1499746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74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22461DD-45B4-4ABD-91F9-58F19408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EBEBEB"/>
                </a:solidFill>
              </a:rPr>
              <a:t>3. Najviše/najmanje/jednako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2113D2A8-8228-415E-9445-01C4CB5D9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410978"/>
              </p:ext>
            </p:extLst>
          </p:nvPr>
        </p:nvGraphicFramePr>
        <p:xfrm>
          <a:off x="648930" y="2897381"/>
          <a:ext cx="10895370" cy="32300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35832">
                  <a:extLst>
                    <a:ext uri="{9D8B030D-6E8A-4147-A177-3AD203B41FA5}">
                      <a16:colId xmlns:a16="http://schemas.microsoft.com/office/drawing/2014/main" val="2154763994"/>
                    </a:ext>
                  </a:extLst>
                </a:gridCol>
                <a:gridCol w="2014657">
                  <a:extLst>
                    <a:ext uri="{9D8B030D-6E8A-4147-A177-3AD203B41FA5}">
                      <a16:colId xmlns:a16="http://schemas.microsoft.com/office/drawing/2014/main" val="1332121565"/>
                    </a:ext>
                  </a:extLst>
                </a:gridCol>
                <a:gridCol w="3844881">
                  <a:extLst>
                    <a:ext uri="{9D8B030D-6E8A-4147-A177-3AD203B41FA5}">
                      <a16:colId xmlns:a16="http://schemas.microsoft.com/office/drawing/2014/main" val="2741741685"/>
                    </a:ext>
                  </a:extLst>
                </a:gridCol>
              </a:tblGrid>
              <a:tr h="557986">
                <a:tc>
                  <a:txBody>
                    <a:bodyPr/>
                    <a:lstStyle/>
                    <a:p>
                      <a:r>
                        <a:rPr lang="hr-HR" sz="2300" b="1"/>
                        <a:t>Najviše učenika u razredu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b="1"/>
                        <a:t>26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r>
                        <a:rPr lang="hr-HR" sz="2600" b="1"/>
                        <a:t>Imaju 3.B i 5.B</a:t>
                      </a:r>
                    </a:p>
                  </a:txBody>
                  <a:tcPr marL="117884" marR="117884" marT="58942" marB="58942"/>
                </a:tc>
                <a:extLst>
                  <a:ext uri="{0D108BD9-81ED-4DB2-BD59-A6C34878D82A}">
                    <a16:rowId xmlns:a16="http://schemas.microsoft.com/office/drawing/2014/main" val="1491269259"/>
                  </a:ext>
                </a:extLst>
              </a:tr>
              <a:tr h="557986">
                <a:tc>
                  <a:txBody>
                    <a:bodyPr/>
                    <a:lstStyle/>
                    <a:p>
                      <a:r>
                        <a:rPr lang="hr-HR" sz="2300" b="1"/>
                        <a:t>Najviše djevojčica u razredu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b="1"/>
                        <a:t>18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r>
                        <a:rPr lang="hr-HR" sz="2600" b="1"/>
                        <a:t>Ima 8.B</a:t>
                      </a:r>
                    </a:p>
                  </a:txBody>
                  <a:tcPr marL="117884" marR="117884" marT="58942" marB="58942"/>
                </a:tc>
                <a:extLst>
                  <a:ext uri="{0D108BD9-81ED-4DB2-BD59-A6C34878D82A}">
                    <a16:rowId xmlns:a16="http://schemas.microsoft.com/office/drawing/2014/main" val="36247730"/>
                  </a:ext>
                </a:extLst>
              </a:tr>
              <a:tr h="557986">
                <a:tc>
                  <a:txBody>
                    <a:bodyPr/>
                    <a:lstStyle/>
                    <a:p>
                      <a:r>
                        <a:rPr lang="hr-HR" sz="2300" b="1"/>
                        <a:t>Najviše dječaka u razredu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600" b="1"/>
                        <a:t>13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r>
                        <a:rPr lang="hr-HR" sz="2600" b="1"/>
                        <a:t>Ima 2.B</a:t>
                      </a:r>
                    </a:p>
                  </a:txBody>
                  <a:tcPr marL="117884" marR="117884" marT="58942" marB="58942"/>
                </a:tc>
                <a:extLst>
                  <a:ext uri="{0D108BD9-81ED-4DB2-BD59-A6C34878D82A}">
                    <a16:rowId xmlns:a16="http://schemas.microsoft.com/office/drawing/2014/main" val="3315463815"/>
                  </a:ext>
                </a:extLst>
              </a:tr>
              <a:tr h="518691">
                <a:tc>
                  <a:txBody>
                    <a:bodyPr/>
                    <a:lstStyle/>
                    <a:p>
                      <a:r>
                        <a:rPr lang="hr-HR" sz="2300" b="1"/>
                        <a:t>U školi ima više djevojčica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300" b="1"/>
                        <a:t>225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endParaRPr lang="hr-HR" sz="2300"/>
                    </a:p>
                  </a:txBody>
                  <a:tcPr marL="117884" marR="117884" marT="58942" marB="58942"/>
                </a:tc>
                <a:extLst>
                  <a:ext uri="{0D108BD9-81ED-4DB2-BD59-A6C34878D82A}">
                    <a16:rowId xmlns:a16="http://schemas.microsoft.com/office/drawing/2014/main" val="1136765373"/>
                  </a:ext>
                </a:extLst>
              </a:tr>
              <a:tr h="518691">
                <a:tc>
                  <a:txBody>
                    <a:bodyPr/>
                    <a:lstStyle/>
                    <a:p>
                      <a:r>
                        <a:rPr lang="hr-HR" sz="2300" b="1"/>
                        <a:t>Najmanje učenika u razredu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300" b="1"/>
                        <a:t>20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r>
                        <a:rPr lang="hr-HR" sz="2300" b="1"/>
                        <a:t>Ima 6.B</a:t>
                      </a:r>
                    </a:p>
                  </a:txBody>
                  <a:tcPr marL="117884" marR="117884" marT="58942" marB="58942"/>
                </a:tc>
                <a:extLst>
                  <a:ext uri="{0D108BD9-81ED-4DB2-BD59-A6C34878D82A}">
                    <a16:rowId xmlns:a16="http://schemas.microsoft.com/office/drawing/2014/main" val="3175919926"/>
                  </a:ext>
                </a:extLst>
              </a:tr>
              <a:tr h="518691">
                <a:tc>
                  <a:txBody>
                    <a:bodyPr/>
                    <a:lstStyle/>
                    <a:p>
                      <a:r>
                        <a:rPr lang="hr-HR" sz="2300" b="1"/>
                        <a:t>Jednaki broj djevojčica i dječaka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300" b="1"/>
                        <a:t>12+12</a:t>
                      </a:r>
                    </a:p>
                  </a:txBody>
                  <a:tcPr marL="117884" marR="117884" marT="58942" marB="58942"/>
                </a:tc>
                <a:tc>
                  <a:txBody>
                    <a:bodyPr/>
                    <a:lstStyle/>
                    <a:p>
                      <a:r>
                        <a:rPr lang="hr-HR" sz="2300" b="1"/>
                        <a:t>Ima 1.B</a:t>
                      </a:r>
                    </a:p>
                  </a:txBody>
                  <a:tcPr marL="117884" marR="117884" marT="58942" marB="58942"/>
                </a:tc>
                <a:extLst>
                  <a:ext uri="{0D108BD9-81ED-4DB2-BD59-A6C34878D82A}">
                    <a16:rowId xmlns:a16="http://schemas.microsoft.com/office/drawing/2014/main" val="1963586451"/>
                  </a:ext>
                </a:extLst>
              </a:tr>
            </a:tbl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F78C0609-96D7-4F16-B0F4-2BDDA0864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8592" y="0"/>
            <a:ext cx="1499746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825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57" name="Oval 56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9EC6FFF-3949-4638-A265-B1515909B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D93914E-F298-4DC2-B06D-DACAB9146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694" y="1063416"/>
            <a:ext cx="6034406" cy="4811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6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Hvala na pažnji!</a:t>
            </a:r>
            <a:endParaRPr lang="en-US" sz="66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05BC5F-3118-49D0-B18C-5D9CC922C2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0733" y="0"/>
            <a:ext cx="321564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A4B1E59-3C8A-453C-B841-6AB3B0CF7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3344" y="0"/>
            <a:ext cx="1438656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861471C2-3D28-4796-B9F1-B95145DCD1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499342" y="4814304"/>
            <a:ext cx="1143000" cy="942975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80021A02-386D-4707-96F0-BD3F43930B4D}"/>
              </a:ext>
            </a:extLst>
          </p:cNvPr>
          <p:cNvSpPr txBox="1"/>
          <p:nvPr/>
        </p:nvSpPr>
        <p:spPr>
          <a:xfrm>
            <a:off x="9144778" y="579460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hlinkClick r:id="rId7" tooltip="http://kreativnaradionicabubamara.blogspot.com/2010/12/dekoracija-za-praznicni-sto.html"/>
              </a:rPr>
              <a:t>Ta fotografija</a:t>
            </a:r>
            <a:r>
              <a:rPr lang="hr-HR" sz="900"/>
              <a:t> korisnika Nepoznat autor: licenca </a:t>
            </a:r>
            <a:r>
              <a:rPr lang="hr-HR" sz="900">
                <a:hlinkClick r:id="rId8" tooltip="https://creativecommons.org/licenses/by/3.0/"/>
              </a:rPr>
              <a:t>CC BY</a:t>
            </a:r>
            <a:endParaRPr lang="hr-HR" sz="90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654CBC62-06B2-4B8E-AFD0-B6F84336FA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9605" y="637209"/>
            <a:ext cx="1499746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94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185</Words>
  <Application>Microsoft Office PowerPoint</Application>
  <PresentationFormat>Široki zaslon</PresentationFormat>
  <Paragraphs>66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Projekt 3.B razreda „Koliko nas ima”?</vt:lpstr>
      <vt:lpstr>1. Tabelarni prikaz  ukupnog broja učenika u OŠ Švarča, razlika prema spolu</vt:lpstr>
      <vt:lpstr>2.U stupičastom prikazu prikaži ukupan broj dječaka i djevojčica</vt:lpstr>
      <vt:lpstr>3. Najviše/najmanje/jednako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3.B razreda „Koliko nas ima”?</dc:title>
  <dc:creator>Ana Vitturi Šušnjar</dc:creator>
  <cp:lastModifiedBy>Alenka Benčić</cp:lastModifiedBy>
  <cp:revision>3</cp:revision>
  <dcterms:created xsi:type="dcterms:W3CDTF">2022-02-04T10:49:54Z</dcterms:created>
  <dcterms:modified xsi:type="dcterms:W3CDTF">2022-02-07T08:21:16Z</dcterms:modified>
</cp:coreProperties>
</file>